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0" r:id="rId5"/>
    <p:sldId id="357" r:id="rId6"/>
    <p:sldId id="265" r:id="rId7"/>
    <p:sldId id="358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14"/>
    <a:srgbClr val="FFFFFF"/>
    <a:srgbClr val="007E39"/>
    <a:srgbClr val="000000"/>
    <a:srgbClr val="FF99FF"/>
    <a:srgbClr val="50AAE6"/>
    <a:srgbClr val="5A6EB4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300" autoAdjust="0"/>
  </p:normalViewPr>
  <p:slideViewPr>
    <p:cSldViewPr showGuides="1">
      <p:cViewPr varScale="1">
        <p:scale>
          <a:sx n="75" d="100"/>
          <a:sy n="75" d="100"/>
        </p:scale>
        <p:origin x="15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6824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757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7DC3E-3A27-4D23-9336-3EAB36224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7311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5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Topic Session Format </a:t>
            </a:r>
            <a:r>
              <a:rPr lang="de-DE" dirty="0" err="1"/>
              <a:t>used</a:t>
            </a:r>
            <a:r>
              <a:rPr lang="de-DE" dirty="0"/>
              <a:t> in Summer Schools 2016 </a:t>
            </a:r>
            <a:r>
              <a:rPr lang="de-DE" dirty="0" err="1"/>
              <a:t>and</a:t>
            </a:r>
            <a:r>
              <a:rPr lang="de-DE" dirty="0"/>
              <a:t> 2017.</a:t>
            </a:r>
          </a:p>
          <a:p>
            <a:r>
              <a:rPr lang="de-DE" dirty="0"/>
              <a:t>In 2015,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was 30 min per </a:t>
            </a:r>
            <a:r>
              <a:rPr lang="de-DE" baseline="0" dirty="0" err="1"/>
              <a:t>student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4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9844" b="21544"/>
          <a:stretch/>
        </p:blipFill>
        <p:spPr>
          <a:xfrm>
            <a:off x="57019" y="3595501"/>
            <a:ext cx="8964487" cy="2952329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104776" y="3224213"/>
            <a:ext cx="8517732" cy="4429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kit_logo_en_farbe_positiv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89053"/>
            <a:ext cx="1628775" cy="73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 descr="Bildergebnis für tongji university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89052"/>
            <a:ext cx="735691" cy="73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 descr="Bildergebnis für harbin institute of technology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43" y="389052"/>
            <a:ext cx="860336" cy="75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 descr="Bildergebnis für Instituto Superior Técnico (IST)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10306" r="7613" b="5953"/>
          <a:stretch/>
        </p:blipFill>
        <p:spPr bwMode="auto">
          <a:xfrm>
            <a:off x="4644008" y="389052"/>
            <a:ext cx="1944216" cy="772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7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I_rahmen_neu_folge"/>
          <p:cNvPicPr>
            <a:picLocks noChangeAspect="1" noChangeArrowheads="1"/>
          </p:cNvPicPr>
          <p:nvPr userDrawn="1"/>
        </p:nvPicPr>
        <p:blipFill>
          <a:blip r:embed="rId4" cstate="print"/>
          <a:srcRect b="3031"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174596" y="657542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10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1000" b="1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 descr="Bildergebnis für tongji university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90" y="332656"/>
            <a:ext cx="562694" cy="56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Bildergebnis für harbin institute of technology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6304"/>
            <a:ext cx="638609" cy="55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Bildergebnis für Instituto Superior Técnico (IST)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10306" r="7613" b="5953"/>
          <a:stretch/>
        </p:blipFill>
        <p:spPr bwMode="auto">
          <a:xfrm>
            <a:off x="7498556" y="1107439"/>
            <a:ext cx="1250157" cy="49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kit_logo_en_farbe_positiv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51" y="333375"/>
            <a:ext cx="1230179" cy="5556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2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2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2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2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SESE School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Transport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Sino-European Doctoral School for Sustainability</a:t>
            </a:r>
            <a:br>
              <a:rPr lang="en-US" altLang="zh-CN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Engineering (SESE) is a non-entity School</a:t>
            </a:r>
            <a:br>
              <a:rPr lang="en-US" altLang="zh-CN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established by</a:t>
            </a:r>
          </a:p>
          <a:p>
            <a:pPr lvl="1"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2 Chinese and 2 European first-class universities: </a:t>
            </a:r>
            <a:r>
              <a:rPr lang="en-US" altLang="zh-CN" b="1" dirty="0" err="1">
                <a:solidFill>
                  <a:schemeClr val="tx2">
                    <a:lumMod val="75000"/>
                  </a:schemeClr>
                </a:solidFill>
              </a:rPr>
              <a:t>Tongji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University, Harbin Institute of Technology (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</a:rPr>
              <a:t>HIT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), Karlsruhe Institute of Technology (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</a:rPr>
              <a:t>KIT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), and 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Instituto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Superior 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Técnico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</a:rPr>
              <a:t>IST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) in Lisbon.</a:t>
            </a:r>
          </a:p>
          <a:p>
            <a:pPr>
              <a:defRPr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CN">
                <a:solidFill>
                  <a:schemeClr val="tx2">
                    <a:lumMod val="75000"/>
                  </a:schemeClr>
                </a:solidFill>
              </a:rPr>
              <a:t>Approved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in the annual Cluster - SEEEP meeting in September 2013 of the China-EU University Union, held in Germany</a:t>
            </a:r>
            <a:r>
              <a:rPr lang="en-US" altLang="zh-CN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defRPr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Goals: </a:t>
            </a:r>
          </a:p>
          <a:p>
            <a:pPr lvl="1"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Enhance innovation level and quality of doctoral students education</a:t>
            </a:r>
          </a:p>
          <a:p>
            <a:pPr lvl="1"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Promote and strengthen the international cooperation of doctoral students and supervisors, </a:t>
            </a:r>
          </a:p>
          <a:p>
            <a:pPr lvl="1"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achieve a high level of intercultural competence by international exchange.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8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SESE School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Transport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  <p:sp>
        <p:nvSpPr>
          <p:cNvPr id="430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altLang="de-DE" dirty="0">
              <a:ea typeface="微软雅黑" panose="020B0503020204020204" pitchFamily="34" charset="-122"/>
            </a:endParaRPr>
          </a:p>
          <a:p>
            <a:r>
              <a:rPr lang="pt-PT" altLang="de-DE" dirty="0">
                <a:ea typeface="微软雅黑" panose="020B0503020204020204" pitchFamily="34" charset="-122"/>
              </a:rPr>
              <a:t>Topic Session Format </a:t>
            </a:r>
            <a:r>
              <a:rPr lang="pt-PT" altLang="de-DE" sz="1600" dirty="0">
                <a:ea typeface="微软雅黑" panose="020B0503020204020204" pitchFamily="34" charset="-122"/>
              </a:rPr>
              <a:t>(since 2016)</a:t>
            </a:r>
            <a:endParaRPr lang="pt-PT" altLang="de-DE" dirty="0">
              <a:ea typeface="微软雅黑" panose="020B0503020204020204" pitchFamily="34" charset="-122"/>
            </a:endParaRPr>
          </a:p>
          <a:p>
            <a:pPr lvl="1"/>
            <a:r>
              <a:rPr lang="pt-PT" altLang="de-DE" dirty="0">
                <a:ea typeface="微软雅黑" panose="020B0503020204020204" pitchFamily="34" charset="-122"/>
              </a:rPr>
              <a:t>Keynote lecture (20 minutes)</a:t>
            </a:r>
          </a:p>
          <a:p>
            <a:pPr lvl="1"/>
            <a:r>
              <a:rPr lang="pt-PT" altLang="de-DE" dirty="0">
                <a:ea typeface="微软雅黑" panose="020B0503020204020204" pitchFamily="34" charset="-122"/>
              </a:rPr>
              <a:t>Students presentations (5 to 6 students, ~15 min. each)</a:t>
            </a:r>
          </a:p>
          <a:p>
            <a:pPr lvl="1"/>
            <a:r>
              <a:rPr lang="pt-PT" altLang="de-DE" dirty="0">
                <a:ea typeface="ＭＳ Ｐゴシック" panose="020B0600070205080204" pitchFamily="34" charset="-128"/>
              </a:rPr>
              <a:t>Panel discussions to identify interdisciplinary topics between the participants, e.g. to address joint projects and global challenges together.</a:t>
            </a:r>
          </a:p>
          <a:p>
            <a:pPr marL="0" indent="0">
              <a:buNone/>
            </a:pPr>
            <a:endParaRPr lang="en-US" altLang="de-DE" dirty="0">
              <a:ea typeface="微软雅黑" panose="020B0503020204020204" pitchFamily="34" charset="-122"/>
            </a:endParaRPr>
          </a:p>
          <a:p>
            <a:r>
              <a:rPr lang="en-US" altLang="de-DE" dirty="0">
                <a:ea typeface="微软雅黑" panose="020B0503020204020204" pitchFamily="34" charset="-122"/>
              </a:rPr>
              <a:t>SESE Summer Schools held so far</a:t>
            </a:r>
          </a:p>
          <a:p>
            <a:pPr lvl="1"/>
            <a:r>
              <a:rPr lang="en-US" altLang="de-DE" dirty="0">
                <a:ea typeface="微软雅黑" panose="020B0503020204020204" pitchFamily="34" charset="-122"/>
              </a:rPr>
              <a:t>2014 at </a:t>
            </a:r>
            <a:r>
              <a:rPr lang="en-US" altLang="de-DE" dirty="0" err="1">
                <a:ea typeface="微软雅黑" panose="020B0503020204020204" pitchFamily="34" charset="-122"/>
              </a:rPr>
              <a:t>Tongji</a:t>
            </a:r>
            <a:r>
              <a:rPr lang="en-US" altLang="de-DE" dirty="0">
                <a:ea typeface="微软雅黑" panose="020B0503020204020204" pitchFamily="34" charset="-122"/>
              </a:rPr>
              <a:t> University</a:t>
            </a:r>
          </a:p>
          <a:p>
            <a:pPr lvl="1"/>
            <a:r>
              <a:rPr lang="en-US" altLang="de-DE" dirty="0">
                <a:ea typeface="微软雅黑" panose="020B0503020204020204" pitchFamily="34" charset="-122"/>
              </a:rPr>
              <a:t>2015 at 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Instituto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Superior 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Técnico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altLang="de-DE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</a:rPr>
              <a:t>2016 at Harbin Institute of Technology</a:t>
            </a:r>
          </a:p>
          <a:p>
            <a:pPr lvl="1"/>
            <a:r>
              <a:rPr lang="en-US" altLang="de-DE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</a:rPr>
              <a:t>2017 at Karlsruhe Institute of Technology</a:t>
            </a:r>
          </a:p>
          <a:p>
            <a:pPr lvl="1"/>
            <a:r>
              <a:rPr lang="en-US" altLang="de-DE" dirty="0">
                <a:ea typeface="微软雅黑" panose="020B0503020204020204" pitchFamily="34" charset="-122"/>
              </a:rPr>
              <a:t>2018 at Tongji University</a:t>
            </a:r>
          </a:p>
          <a:p>
            <a:pPr lvl="1"/>
            <a:r>
              <a:rPr lang="en-US" altLang="de-DE" dirty="0">
                <a:ea typeface="微软雅黑" panose="020B0503020204020204" pitchFamily="34" charset="-122"/>
              </a:rPr>
              <a:t>2019 at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Instituto Superior Técnico</a:t>
            </a:r>
          </a:p>
          <a:p>
            <a:pPr lvl="1"/>
            <a:endParaRPr lang="en-US" altLang="de-DE" dirty="0">
              <a:ea typeface="微软雅黑" panose="020B0503020204020204" pitchFamily="34" charset="-122"/>
            </a:endParaRP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684213" y="2468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de-DE" sz="18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80189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31 </a:t>
            </a:r>
            <a:r>
              <a:rPr lang="de-DE" dirty="0" err="1"/>
              <a:t>Ph.D</a:t>
            </a:r>
            <a:r>
              <a:rPr lang="de-DE" dirty="0"/>
              <a:t>.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KIT, Tongji and HIT</a:t>
            </a:r>
          </a:p>
          <a:p>
            <a:r>
              <a:rPr lang="de-DE" dirty="0"/>
              <a:t>6 </a:t>
            </a:r>
            <a:r>
              <a:rPr lang="de-DE" dirty="0" err="1"/>
              <a:t>keynotes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and </a:t>
            </a:r>
            <a:r>
              <a:rPr lang="de-DE" dirty="0" err="1"/>
              <a:t>academia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Social</a:t>
            </a:r>
            <a:r>
              <a:rPr lang="de-DE" dirty="0"/>
              <a:t> and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de-DE" dirty="0"/>
          </a:p>
          <a:p>
            <a:pPr lvl="1"/>
            <a:r>
              <a:rPr lang="de-DE" dirty="0"/>
              <a:t>Joint </a:t>
            </a:r>
            <a:r>
              <a:rPr lang="de-DE" dirty="0" err="1"/>
              <a:t>dinners</a:t>
            </a:r>
            <a:endParaRPr lang="de-DE" dirty="0"/>
          </a:p>
          <a:p>
            <a:pPr lvl="1"/>
            <a:r>
              <a:rPr lang="de-DE" dirty="0"/>
              <a:t>Laboratory and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tours</a:t>
            </a:r>
            <a:endParaRPr lang="de-DE" dirty="0"/>
          </a:p>
          <a:p>
            <a:pPr lvl="1"/>
            <a:r>
              <a:rPr lang="de-DE" dirty="0"/>
              <a:t>Trips </a:t>
            </a:r>
            <a:r>
              <a:rPr lang="de-DE" dirty="0" err="1"/>
              <a:t>to</a:t>
            </a:r>
            <a:r>
              <a:rPr lang="de-DE" dirty="0"/>
              <a:t> Shanghai </a:t>
            </a:r>
            <a:r>
              <a:rPr lang="de-DE" dirty="0" err="1"/>
              <a:t>city</a:t>
            </a:r>
            <a:r>
              <a:rPr lang="de-DE" dirty="0"/>
              <a:t> and </a:t>
            </a:r>
            <a:r>
              <a:rPr lang="de-DE" dirty="0" err="1"/>
              <a:t>Nanxiang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2197" y="5033630"/>
            <a:ext cx="2110284" cy="136240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741" y="3728516"/>
            <a:ext cx="2096740" cy="13391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58" y="3728516"/>
            <a:ext cx="6587145" cy="2667522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BE729D1B-ED6C-49B5-93C8-392C8C9F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/>
              <a:t>Tongji University 2018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E035567-232C-4DAA-81F3-A5F3D751BF0B}"/>
              </a:ext>
            </a:extLst>
          </p:cNvPr>
          <p:cNvSpPr/>
          <p:nvPr/>
        </p:nvSpPr>
        <p:spPr>
          <a:xfrm>
            <a:off x="300899" y="83294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17.09. – 21.09.2018</a:t>
            </a:r>
          </a:p>
        </p:txBody>
      </p:sp>
    </p:spTree>
    <p:extLst>
      <p:ext uri="{BB962C8B-B14F-4D97-AF65-F5344CB8AC3E}">
        <p14:creationId xmlns:p14="http://schemas.microsoft.com/office/powerpoint/2010/main" val="58770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~70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from</a:t>
            </a:r>
            <a:endParaRPr lang="de-DE" dirty="0"/>
          </a:p>
          <a:p>
            <a:pPr lvl="1"/>
            <a:r>
              <a:rPr lang="de-DE" dirty="0"/>
              <a:t>KIT, Tongji HIT, IST (SESE Summer School)</a:t>
            </a:r>
          </a:p>
          <a:p>
            <a:pPr lvl="1"/>
            <a:r>
              <a:rPr lang="de-DE" dirty="0"/>
              <a:t>IST, KIT, HIT, Shanghai </a:t>
            </a:r>
            <a:r>
              <a:rPr lang="de-DE" dirty="0" err="1"/>
              <a:t>Jiao</a:t>
            </a:r>
            <a:r>
              <a:rPr lang="de-DE" dirty="0"/>
              <a:t>-Tong (CLUSTER CREAAM </a:t>
            </a:r>
            <a:r>
              <a:rPr lang="de-DE" dirty="0" err="1"/>
              <a:t>programme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Social</a:t>
            </a:r>
            <a:r>
              <a:rPr lang="de-DE" dirty="0"/>
              <a:t> and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de-DE" dirty="0"/>
          </a:p>
          <a:p>
            <a:pPr lvl="1"/>
            <a:r>
              <a:rPr lang="de-DE" dirty="0"/>
              <a:t>Laboratory </a:t>
            </a:r>
            <a:r>
              <a:rPr lang="de-DE" dirty="0" err="1"/>
              <a:t>visits</a:t>
            </a:r>
            <a:endParaRPr lang="de-DE" dirty="0"/>
          </a:p>
          <a:p>
            <a:pPr lvl="1"/>
            <a:r>
              <a:rPr lang="de-DE" dirty="0"/>
              <a:t>Joint Dinner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BE729D1B-ED6C-49B5-93C8-392C8C9F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err="1"/>
              <a:t>Instituto</a:t>
            </a:r>
            <a:r>
              <a:rPr lang="de-DE" dirty="0"/>
              <a:t> Superior </a:t>
            </a:r>
            <a:r>
              <a:rPr lang="de-DE" dirty="0" err="1"/>
              <a:t>Técnico</a:t>
            </a:r>
            <a:r>
              <a:rPr lang="de-DE" dirty="0"/>
              <a:t> 2019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E035567-232C-4DAA-81F3-A5F3D751BF0B}"/>
              </a:ext>
            </a:extLst>
          </p:cNvPr>
          <p:cNvSpPr/>
          <p:nvPr/>
        </p:nvSpPr>
        <p:spPr>
          <a:xfrm>
            <a:off x="300899" y="83294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22.07. – 24.07.2019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610C3A-8088-4A08-A99C-DF2C8A177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8" b="6386"/>
          <a:stretch/>
        </p:blipFill>
        <p:spPr>
          <a:xfrm>
            <a:off x="226057" y="3645694"/>
            <a:ext cx="8666423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6735"/>
      </p:ext>
    </p:extLst>
  </p:cSld>
  <p:clrMapOvr>
    <a:masterClrMapping/>
  </p:clrMapOvr>
</p:sld>
</file>

<file path=ppt/theme/theme1.xml><?xml version="1.0" encoding="utf-8"?>
<a:theme xmlns:a="http://schemas.openxmlformats.org/drawingml/2006/main" name="2010-04-21 ITIV-KIT SBS-Vorschlag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0206C88E23B8478CE1EA3A225D2C48" ma:contentTypeVersion="0" ma:contentTypeDescription="Ein neues Dokument erstellen." ma:contentTypeScope="" ma:versionID="34c288937a7c6faab96e3b1d5018c5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93C450-9733-4927-AF0A-38BBC409E8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447F33-E55D-424A-B627-7DD9162CE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DFDF23-BE14-4FE6-9C07-21E7336F1D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2010-04-21 ITIV-KIT SBS-Vorschlag</Template>
  <TotalTime>0</TotalTime>
  <Words>227</Words>
  <Application>Microsoft Office PowerPoint</Application>
  <PresentationFormat>Bildschirmpräsentation (4:3)</PresentationFormat>
  <Paragraphs>48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微软雅黑</vt:lpstr>
      <vt:lpstr>ＭＳ Ｐゴシック</vt:lpstr>
      <vt:lpstr>SimSun</vt:lpstr>
      <vt:lpstr>Arial</vt:lpstr>
      <vt:lpstr>2010-04-21 ITIV-KIT SBS-Vorschlag</vt:lpstr>
      <vt:lpstr>SESE School for Energy and Transport</vt:lpstr>
      <vt:lpstr>SESE School for Energy and Transport</vt:lpstr>
      <vt:lpstr>Tongji University 2018</vt:lpstr>
      <vt:lpstr>Instituto Superior Técnico 2019</vt:lpstr>
    </vt:vector>
  </TitlesOfParts>
  <Company>ITIV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klimm</dc:creator>
  <cp:lastModifiedBy>Schade, Florian (ITIV)</cp:lastModifiedBy>
  <cp:revision>680</cp:revision>
  <dcterms:created xsi:type="dcterms:W3CDTF">2010-04-21T11:33:21Z</dcterms:created>
  <dcterms:modified xsi:type="dcterms:W3CDTF">2019-10-25T09:58:11Z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0x010100210206C88E23B8478CE1EA3A225D2C48</vt:lpwstr>
  </property>
</Properties>
</file>